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5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Libre Baskerville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827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084C-F768-535C-3915-D9AC4AB20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F78B5-5BE8-AE99-92FF-6BA9D0527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0F796-A962-6F3F-4DE9-D123B4514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AE3-12EC-4F5C-BD43-72723743AB9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2280A-1925-E59F-3126-7D99A799F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3EA1A-B930-8F35-3746-23CD00664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967D-5184-4978-9012-895A62AB2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9311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C213-12DD-0B5D-FA5A-4C8F0649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3DF9CF-FF46-E454-0EA7-F37C63ECE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8B6BF-5BA1-679C-076C-3623BC73A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AE3-12EC-4F5C-BD43-72723743AB9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81EE8-08D0-0D2E-2081-1FC67ED1C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2BED2-509C-A2AC-C64A-DDD3C709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967D-5184-4978-9012-895A62AB2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0150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81740E-525B-D9DE-4112-8AFC51199D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99A20-CC5D-2AB4-6437-2E5E87BEF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6FD23-0C31-FD27-142D-72C9F713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AE3-12EC-4F5C-BD43-72723743AB9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E3D99-6FE5-654F-092C-86BF22C29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6C136-630C-DFFC-923E-072A30063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967D-5184-4978-9012-895A62AB2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37678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576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751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870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5984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485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498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875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41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1407B-9E38-571A-2741-BC0D3E4E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A45F9-6D77-40CF-F381-1AB986AE5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6546E-405F-A6C9-BD75-02311879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AE3-12EC-4F5C-BD43-72723743AB9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5031-126C-9B07-3A28-A494451D6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58E6A-BFCB-2085-8700-96EDF199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967D-5184-4978-9012-895A62AB2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0028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9758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880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426C-7579-D90C-AC42-2BC27E90D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16335-EC5F-B4C6-DB11-ADFAB5EDD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38384-E220-85DC-1BD3-946231B3B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AE3-12EC-4F5C-BD43-72723743AB9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8FFC4-4E6A-D8B8-CC4A-87A1E38E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73187-0257-9778-DB98-5BD612185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967D-5184-4978-9012-895A62AB2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46956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DF0E-2912-0092-8E38-5FF3F0AC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EE559-C321-534E-48A7-93441556D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2CE7-2E7F-54FD-B404-10F014DAF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6F14A-0A27-F3BF-D062-41E107F77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AE3-12EC-4F5C-BD43-72723743AB9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9DCAE-2EAC-048A-B39D-DC392C163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B46F0-3F8F-DAAB-348B-35E88C118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967D-5184-4978-9012-895A62AB2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4995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F4D8-DC91-0ACD-69D4-1E1D264E4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7E1B0-0014-6E97-A661-B7E1A78D4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27AE1-E18C-D751-053C-D9926F52F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0E8D43-F8BC-B571-7B1E-F450CDB15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A68941-A4FA-4D76-628F-9CA5F7313C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D185D5-F039-EAB5-689C-BC1C5FD4C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AE3-12EC-4F5C-BD43-72723743AB9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DE6455-AF22-5973-BAC9-5ACD8041E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FE89DD-CE51-B062-5BD1-23E87869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967D-5184-4978-9012-895A62AB2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9794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AB68-5508-977F-3779-26B03294C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E7B636-9B2A-8111-0337-856A3C5E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AE3-12EC-4F5C-BD43-72723743AB9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A6E46-27C2-339C-C428-DF0F7A348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C81D0-B8EC-0C4F-C91F-811B1878A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967D-5184-4978-9012-895A62AB2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86572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095643-19B9-CAA1-D412-3A58909E6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AE3-12EC-4F5C-BD43-72723743AB9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2170D-D3A6-1A6F-2ECA-D1860D52C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241E6-CF94-A53F-3513-6C4E953EA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967D-5184-4978-9012-895A62AB2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26694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83BB9-BB5F-5C27-B9D0-F587C6F57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8B97C-5E2D-DB1A-1660-056A55224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7F514-B69D-C3B3-2047-CCF8E0C67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B8071-BA4B-34AE-681B-89516207C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AE3-12EC-4F5C-BD43-72723743AB9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03098-B77F-3CA2-CD2F-61130A046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03B28-2075-9041-CF1B-079829C3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967D-5184-4978-9012-895A62AB2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34744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68BC-3FD6-BEEB-3CCC-4DFE31D5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39D690-1DD5-C82C-F764-2AFD1A64BB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E3A0C-6D34-41AD-8B0D-A4EAC74C2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7E2E8-58D2-FBE4-B26D-42C427F43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AE3-12EC-4F5C-BD43-72723743AB9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D7609-AB12-50F9-B82D-8B4764034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875EB-9DBE-3CFE-B12C-4C9D2D9D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967D-5184-4978-9012-895A62AB2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8843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9528B7-C77E-4AF0-3C74-13950CEF3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647A9-4942-4EFB-F573-325BCD306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50401-527D-A73B-F093-E78BD99F0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89AE3-12EC-4F5C-BD43-72723743AB9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ED305-BAA0-02B8-2F89-D4B960AE0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09555-CAEB-728D-E9F0-081E4A14C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B967D-5184-4978-9012-895A62AB2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00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  <p:sldLayoutId id="2147483872" r:id="rId19"/>
    <p:sldLayoutId id="2147483873" r:id="rId20"/>
    <p:sldLayoutId id="2147483874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Online Job Portal: Connecting Talent with Opportunity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505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Empowering Careers Through Technology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0824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Online job portals are revolutionizing the landscape of recruitment, ushering in a new era of efficiency, connectivity, and opportunity.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4344353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They create invaluable connections, fostering a win-win scenario where talent meets its perfect match, and businesses flourish with the right people.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4089202"/>
            <a:ext cx="30480" cy="1599009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7" name="Text 4"/>
          <p:cNvSpPr/>
          <p:nvPr/>
        </p:nvSpPr>
        <p:spPr>
          <a:xfrm>
            <a:off x="6280190" y="6028373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Join us in building the future of work — faster, smarter, fairer.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23686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Modern Job Search Landscape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Today's job market presents significant hurdles for both job seekers and employers.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55139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Millions of job seekers struggle to efficiently find relevant job openings that match their skills and aspirations.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28338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Employers often face challenges in quickly identifying and reaching a pool of qualified candidates.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4015383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 recruitment methods are frequently time-consuming and can incur substantial costs, hindering efficient talent acquisition.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3054"/>
            <a:ext cx="10591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Understanding the Online Job Portal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3546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 online job portal serves as a dynamic web-based platform designed to bridge the gap between job seekers and potential employers. It acts as a centralized hub, facilitating every step of the recruitment process from initial posting to final communication.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79319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Job Seeker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0380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Actively searches for opportunities, applies, and manages profiles.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4079319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Portal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70380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job posting, search, application, and communication.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4079319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Employer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70380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Posts openings, reviews candidates, and initiates contact.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4594" y="1072039"/>
            <a:ext cx="7990403" cy="503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Empowering Job Seekers: Key Features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564594" y="1817965"/>
            <a:ext cx="8014811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portal is designed with a suite of features to give job seekers a distinct advantage in their search: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64594" y="2257544"/>
            <a:ext cx="8014811" cy="975003"/>
          </a:xfrm>
          <a:prstGeom prst="roundRect">
            <a:avLst>
              <a:gd name="adj" fmla="val 11254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41734" y="2257544"/>
            <a:ext cx="91440" cy="975003"/>
          </a:xfrm>
          <a:prstGeom prst="roundRect">
            <a:avLst>
              <a:gd name="adj" fmla="val 74099"/>
            </a:avLst>
          </a:prstGeom>
          <a:solidFill>
            <a:srgbClr val="B88E23"/>
          </a:solidFill>
          <a:ln/>
        </p:spPr>
      </p:sp>
      <p:sp>
        <p:nvSpPr>
          <p:cNvPr id="7" name="Text 4"/>
          <p:cNvSpPr/>
          <p:nvPr/>
        </p:nvSpPr>
        <p:spPr>
          <a:xfrm>
            <a:off x="817245" y="2441615"/>
            <a:ext cx="2016443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Profile Creation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17245" y="2790349"/>
            <a:ext cx="7578090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Seamless user registration, comprehensive profile building, and easy resume upload capabilities.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564594" y="3393758"/>
            <a:ext cx="8014811" cy="1233130"/>
          </a:xfrm>
          <a:prstGeom prst="roundRect">
            <a:avLst>
              <a:gd name="adj" fmla="val 8898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1734" y="3393758"/>
            <a:ext cx="91440" cy="1233130"/>
          </a:xfrm>
          <a:prstGeom prst="roundRect">
            <a:avLst>
              <a:gd name="adj" fmla="val 74099"/>
            </a:avLst>
          </a:prstGeom>
          <a:solidFill>
            <a:srgbClr val="B88E23"/>
          </a:solidFill>
          <a:ln/>
        </p:spPr>
      </p:sp>
      <p:sp>
        <p:nvSpPr>
          <p:cNvPr id="11" name="Text 8"/>
          <p:cNvSpPr/>
          <p:nvPr/>
        </p:nvSpPr>
        <p:spPr>
          <a:xfrm>
            <a:off x="817245" y="3577828"/>
            <a:ext cx="2016443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Advanced Search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817245" y="3926562"/>
            <a:ext cx="7578090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Robust filters allowing precise job searches by location, industry, job role, salary range, and experience level.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564594" y="4788098"/>
            <a:ext cx="8014811" cy="1233130"/>
          </a:xfrm>
          <a:prstGeom prst="roundRect">
            <a:avLst>
              <a:gd name="adj" fmla="val 8898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41734" y="4788098"/>
            <a:ext cx="91440" cy="1233130"/>
          </a:xfrm>
          <a:prstGeom prst="roundRect">
            <a:avLst>
              <a:gd name="adj" fmla="val 74099"/>
            </a:avLst>
          </a:prstGeom>
          <a:solidFill>
            <a:srgbClr val="B88E23"/>
          </a:solidFill>
          <a:ln/>
        </p:spPr>
      </p:sp>
      <p:sp>
        <p:nvSpPr>
          <p:cNvPr id="15" name="Text 12"/>
          <p:cNvSpPr/>
          <p:nvPr/>
        </p:nvSpPr>
        <p:spPr>
          <a:xfrm>
            <a:off x="817245" y="4972169"/>
            <a:ext cx="2016443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Personalized Alerts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817245" y="5320903"/>
            <a:ext cx="7578090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job alerts and notifications, ensuring users are informed of new opportunities matching their saved criteria.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564594" y="6182439"/>
            <a:ext cx="8014811" cy="975003"/>
          </a:xfrm>
          <a:prstGeom prst="roundRect">
            <a:avLst>
              <a:gd name="adj" fmla="val 11254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541734" y="6182439"/>
            <a:ext cx="91440" cy="975003"/>
          </a:xfrm>
          <a:prstGeom prst="roundRect">
            <a:avLst>
              <a:gd name="adj" fmla="val 74099"/>
            </a:avLst>
          </a:prstGeom>
          <a:solidFill>
            <a:srgbClr val="B88E23"/>
          </a:solidFill>
          <a:ln/>
        </p:spPr>
      </p:sp>
      <p:sp>
        <p:nvSpPr>
          <p:cNvPr id="19" name="Text 16"/>
          <p:cNvSpPr/>
          <p:nvPr/>
        </p:nvSpPr>
        <p:spPr>
          <a:xfrm>
            <a:off x="817245" y="6366510"/>
            <a:ext cx="2402562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Direct Communication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817245" y="6715244"/>
            <a:ext cx="7578090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Integrated messaging tools for direct, confidential communication with prospective employers.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202" y="518755"/>
            <a:ext cx="13309997" cy="1178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Streamlining Employer Recruitment: Essential Features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0202" y="2075021"/>
            <a:ext cx="13309997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employers, the portal provides powerful tools to manage their hiring process efficiently and effectively: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943" y="2711768"/>
            <a:ext cx="3310771" cy="226385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567" y="2711768"/>
            <a:ext cx="3310771" cy="2263854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660202" y="5410557"/>
            <a:ext cx="94298" cy="94298"/>
          </a:xfrm>
          <a:prstGeom prst="roundRect">
            <a:avLst>
              <a:gd name="adj" fmla="val 484846"/>
            </a:avLst>
          </a:prstGeom>
          <a:solidFill>
            <a:srgbClr val="B88E23"/>
          </a:solidFill>
          <a:ln/>
        </p:spPr>
      </p:sp>
      <p:sp>
        <p:nvSpPr>
          <p:cNvPr id="7" name="Text 3"/>
          <p:cNvSpPr/>
          <p:nvPr/>
        </p:nvSpPr>
        <p:spPr>
          <a:xfrm>
            <a:off x="943094" y="5310426"/>
            <a:ext cx="235815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Company Profiles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943094" y="5718334"/>
            <a:ext cx="6254234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Dedicated sections for employer registration and the creation of compelling company profiles to attract top talent.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7433072" y="5410557"/>
            <a:ext cx="94298" cy="94298"/>
          </a:xfrm>
          <a:prstGeom prst="roundRect">
            <a:avLst>
              <a:gd name="adj" fmla="val 484846"/>
            </a:avLst>
          </a:prstGeom>
          <a:solidFill>
            <a:srgbClr val="B88E23"/>
          </a:solidFill>
          <a:ln/>
        </p:spPr>
      </p:sp>
      <p:sp>
        <p:nvSpPr>
          <p:cNvPr id="10" name="Text 6"/>
          <p:cNvSpPr/>
          <p:nvPr/>
        </p:nvSpPr>
        <p:spPr>
          <a:xfrm>
            <a:off x="7715964" y="5310426"/>
            <a:ext cx="235815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Job Management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7715964" y="5718334"/>
            <a:ext cx="6254234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 intuitive dashboard for posting, editing, and managing job listings with ease.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660202" y="6799659"/>
            <a:ext cx="94298" cy="94298"/>
          </a:xfrm>
          <a:prstGeom prst="roundRect">
            <a:avLst>
              <a:gd name="adj" fmla="val 484846"/>
            </a:avLst>
          </a:prstGeom>
          <a:solidFill>
            <a:srgbClr val="B88E23"/>
          </a:solidFill>
          <a:ln/>
        </p:spPr>
      </p:sp>
      <p:sp>
        <p:nvSpPr>
          <p:cNvPr id="13" name="Text 9"/>
          <p:cNvSpPr/>
          <p:nvPr/>
        </p:nvSpPr>
        <p:spPr>
          <a:xfrm>
            <a:off x="943094" y="6699528"/>
            <a:ext cx="238767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Candidate Sourcing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943094" y="7107436"/>
            <a:ext cx="6254234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 to a searchable resume database and tools to actively seek out suitable candidates.</a:t>
            </a:r>
            <a:endParaRPr lang="en-US" sz="1450" dirty="0"/>
          </a:p>
        </p:txBody>
      </p:sp>
      <p:sp>
        <p:nvSpPr>
          <p:cNvPr id="15" name="Shape 11"/>
          <p:cNvSpPr/>
          <p:nvPr/>
        </p:nvSpPr>
        <p:spPr>
          <a:xfrm>
            <a:off x="7433072" y="6799659"/>
            <a:ext cx="94298" cy="94298"/>
          </a:xfrm>
          <a:prstGeom prst="roundRect">
            <a:avLst>
              <a:gd name="adj" fmla="val 484846"/>
            </a:avLst>
          </a:prstGeom>
          <a:solidFill>
            <a:srgbClr val="B88E23"/>
          </a:solidFill>
          <a:ln/>
        </p:spPr>
      </p:sp>
      <p:sp>
        <p:nvSpPr>
          <p:cNvPr id="16" name="Text 12"/>
          <p:cNvSpPr/>
          <p:nvPr/>
        </p:nvSpPr>
        <p:spPr>
          <a:xfrm>
            <a:off x="7715964" y="6699528"/>
            <a:ext cx="274570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Interview &amp; Messaging</a:t>
            </a:r>
            <a:endParaRPr lang="en-US" sz="1850" dirty="0"/>
          </a:p>
        </p:txBody>
      </p:sp>
      <p:sp>
        <p:nvSpPr>
          <p:cNvPr id="17" name="Text 13"/>
          <p:cNvSpPr/>
          <p:nvPr/>
        </p:nvSpPr>
        <p:spPr>
          <a:xfrm>
            <a:off x="7715964" y="7107436"/>
            <a:ext cx="6254234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Integrated features for scheduling interviews and facilitating seamless communication throughout the hiring cycle.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746" y="496372"/>
            <a:ext cx="10008275" cy="564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Admin Oversight: Ensuring Portal Integrity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1746" y="1421487"/>
            <a:ext cx="13366909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administration panel is crucial for maintaining the quality, security, and smooth operation of the job portal. Our robust admin tools enable comprehensive management.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" y="2201942"/>
            <a:ext cx="12938760" cy="4855131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95583" y="3438631"/>
            <a:ext cx="668328" cy="6683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300145" y="5690478"/>
            <a:ext cx="1951516" cy="751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UX Feedback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48876" y="3439884"/>
            <a:ext cx="668328" cy="6683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40699" y="5878445"/>
            <a:ext cx="1951517" cy="375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Monitoring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2797" y="3439884"/>
            <a:ext cx="668328" cy="66832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394619" y="5878445"/>
            <a:ext cx="1951518" cy="375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Moderation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6717" y="3439884"/>
            <a:ext cx="668328" cy="66832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3948539" y="5878445"/>
            <a:ext cx="1951517" cy="375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Verification</a:t>
            </a:r>
            <a:endParaRPr lang="en-US" sz="13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97271" y="3439884"/>
            <a:ext cx="668328" cy="66832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448993" y="5690478"/>
            <a:ext cx="1951517" cy="751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Sign-up</a:t>
            </a:r>
            <a:endParaRPr lang="en-US" sz="1350" dirty="0"/>
          </a:p>
        </p:txBody>
      </p:sp>
      <p:sp>
        <p:nvSpPr>
          <p:cNvPr id="15" name="Text 7"/>
          <p:cNvSpPr/>
          <p:nvPr/>
        </p:nvSpPr>
        <p:spPr>
          <a:xfrm>
            <a:off x="631746" y="7260074"/>
            <a:ext cx="13366909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 account verification and moderation ensure a legitimate and safe community for all users.</a:t>
            </a:r>
            <a:endParaRPr lang="en-US" sz="1400" dirty="0"/>
          </a:p>
        </p:txBody>
      </p:sp>
      <p:sp>
        <p:nvSpPr>
          <p:cNvPr id="16" name="Text 8"/>
          <p:cNvSpPr/>
          <p:nvPr/>
        </p:nvSpPr>
        <p:spPr>
          <a:xfrm>
            <a:off x="631746" y="7611904"/>
            <a:ext cx="13366909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Rigorous job posting approvals and quality control procedures maintain the relevance and accuracy of listings.</a:t>
            </a:r>
            <a:endParaRPr lang="en-US" sz="1400" dirty="0"/>
          </a:p>
        </p:txBody>
      </p:sp>
      <p:sp>
        <p:nvSpPr>
          <p:cNvPr id="17" name="Text 9"/>
          <p:cNvSpPr/>
          <p:nvPr/>
        </p:nvSpPr>
        <p:spPr>
          <a:xfrm>
            <a:off x="631746" y="7963733"/>
            <a:ext cx="13366909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reporting tools provide insights into job applications, user activity, and critical feedback metrics for continuous improvement.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052" y="473750"/>
            <a:ext cx="8229719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Technology Powering Our Portal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3052" y="1356717"/>
            <a:ext cx="13424297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online job portal is engineered with cutting-edge technology to deliver a high-performance, scalable, and secure experience for all users.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52" y="2020014"/>
            <a:ext cx="6502003" cy="65020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2965" y="1981200"/>
            <a:ext cx="6502003" cy="826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Frontend &amp; Backend: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Built using ASP.NET and C# for a robust and reliable architecture, providing both powerful server-side logic and a dynamic user interface.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2965" y="2868335"/>
            <a:ext cx="6502003" cy="826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Management: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SQL Server serves as our secure and efficient database solution, ensuring data integrity and rapid retrieval of job listings and candidate profiles.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2965" y="3755469"/>
            <a:ext cx="6502003" cy="826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Accessibility: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 responsive design guarantees optimal viewing and interaction across all devices, from desktop computers to mobile smartphones, ensuring maximum reach and usability.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0053" y="330041"/>
            <a:ext cx="5383054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Mutual Benefits: A Win-Win for All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20053" y="945118"/>
            <a:ext cx="13790295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online job portal delivers significant advantages to both job seekers and employers, transforming traditional recruitment into a more efficient, effective, and economical process.</a:t>
            </a:r>
            <a:endParaRPr lang="en-US" sz="900" dirty="0"/>
          </a:p>
        </p:txBody>
      </p:sp>
      <p:sp>
        <p:nvSpPr>
          <p:cNvPr id="4" name="Shape 2"/>
          <p:cNvSpPr/>
          <p:nvPr/>
        </p:nvSpPr>
        <p:spPr>
          <a:xfrm>
            <a:off x="7307580" y="1272064"/>
            <a:ext cx="15240" cy="7522012"/>
          </a:xfrm>
          <a:prstGeom prst="roundRect">
            <a:avLst>
              <a:gd name="adj" fmla="val 330794"/>
            </a:avLst>
          </a:prstGeom>
          <a:solidFill>
            <a:srgbClr val="DDD3BA"/>
          </a:solidFill>
          <a:ln/>
        </p:spPr>
      </p:sp>
      <p:sp>
        <p:nvSpPr>
          <p:cNvPr id="5" name="Shape 3"/>
          <p:cNvSpPr/>
          <p:nvPr/>
        </p:nvSpPr>
        <p:spPr>
          <a:xfrm>
            <a:off x="6835378" y="1399461"/>
            <a:ext cx="360045" cy="15240"/>
          </a:xfrm>
          <a:prstGeom prst="roundRect">
            <a:avLst>
              <a:gd name="adj" fmla="val 330794"/>
            </a:avLst>
          </a:prstGeom>
          <a:solidFill>
            <a:srgbClr val="DDD3BA"/>
          </a:solidFill>
          <a:ln/>
        </p:spPr>
      </p:sp>
      <p:sp>
        <p:nvSpPr>
          <p:cNvPr id="6" name="Shape 4"/>
          <p:cNvSpPr/>
          <p:nvPr/>
        </p:nvSpPr>
        <p:spPr>
          <a:xfrm>
            <a:off x="7180183" y="1272064"/>
            <a:ext cx="270034" cy="270034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225189" y="1294567"/>
            <a:ext cx="180023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214818" y="1313259"/>
            <a:ext cx="1500307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Before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420053" y="1572697"/>
            <a:ext cx="6295073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Slow, manual matching processes; limited reach.</a:t>
            </a:r>
            <a:endParaRPr lang="en-US" sz="9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53" y="1899642"/>
            <a:ext cx="6295073" cy="4307086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7434977" y="2119551"/>
            <a:ext cx="360045" cy="15240"/>
          </a:xfrm>
          <a:prstGeom prst="roundRect">
            <a:avLst>
              <a:gd name="adj" fmla="val 330794"/>
            </a:avLst>
          </a:prstGeom>
          <a:solidFill>
            <a:srgbClr val="DDD3BA"/>
          </a:solidFill>
          <a:ln/>
        </p:spPr>
      </p:sp>
      <p:sp>
        <p:nvSpPr>
          <p:cNvPr id="12" name="Shape 9"/>
          <p:cNvSpPr/>
          <p:nvPr/>
        </p:nvSpPr>
        <p:spPr>
          <a:xfrm>
            <a:off x="7180183" y="1992154"/>
            <a:ext cx="270034" cy="270034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25189" y="2014657"/>
            <a:ext cx="180023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915275" y="2033349"/>
            <a:ext cx="1500307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After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7915275" y="2292787"/>
            <a:ext cx="6295073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Faster, targeted job matching; broader visibility.</a:t>
            </a:r>
            <a:endParaRPr lang="en-US" sz="90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275" y="2619732"/>
            <a:ext cx="6295073" cy="4307086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420053" y="8929092"/>
            <a:ext cx="13790295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Efficiency:</a:t>
            </a: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Achieve faster and more targeted job matching, saving valuable time and effort for both parties.</a:t>
            </a:r>
            <a:endParaRPr lang="en-US" sz="900" dirty="0"/>
          </a:p>
        </p:txBody>
      </p:sp>
      <p:sp>
        <p:nvSpPr>
          <p:cNvPr id="18" name="Text 14"/>
          <p:cNvSpPr/>
          <p:nvPr/>
        </p:nvSpPr>
        <p:spPr>
          <a:xfrm>
            <a:off x="420053" y="9162931"/>
            <a:ext cx="13790295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Visibility:</a:t>
            </a: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Employers gain increased visibility, enhancing their ability to find and attract top-tier talent.</a:t>
            </a:r>
            <a:endParaRPr lang="en-US" sz="900" dirty="0"/>
          </a:p>
        </p:txBody>
      </p:sp>
      <p:sp>
        <p:nvSpPr>
          <p:cNvPr id="19" name="Text 15"/>
          <p:cNvSpPr/>
          <p:nvPr/>
        </p:nvSpPr>
        <p:spPr>
          <a:xfrm>
            <a:off x="420053" y="9396770"/>
            <a:ext cx="13790295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Cost Savings:</a:t>
            </a: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Benefit from a more cost-effective recruitment process compared to traditional, often expensive, methods.</a:t>
            </a:r>
            <a:endParaRPr lang="en-US" sz="900" dirty="0"/>
          </a:p>
        </p:txBody>
      </p:sp>
      <p:sp>
        <p:nvSpPr>
          <p:cNvPr id="20" name="Text 16"/>
          <p:cNvSpPr/>
          <p:nvPr/>
        </p:nvSpPr>
        <p:spPr>
          <a:xfrm>
            <a:off x="420053" y="9630608"/>
            <a:ext cx="13790295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Enhanced Communication:</a:t>
            </a: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Streamlined communication tools simplify the entire hiring journey, from initial contact to offer.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330" y="579596"/>
            <a:ext cx="7673340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 &amp; Success: Transforming Lives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5330" y="2207895"/>
            <a:ext cx="7673340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online job portal isn't just a platform; it's a catalyst for real-world change, connecting individuals with opportunities and companies with the talent they need to thrive.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35330" y="3557945"/>
            <a:ext cx="2382679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40%</a:t>
            </a:r>
            <a:endParaRPr lang="en-US" sz="5450" dirty="0"/>
          </a:p>
        </p:txBody>
      </p:sp>
      <p:sp>
        <p:nvSpPr>
          <p:cNvPr id="6" name="Text 3"/>
          <p:cNvSpPr/>
          <p:nvPr/>
        </p:nvSpPr>
        <p:spPr>
          <a:xfrm>
            <a:off x="735330" y="4513778"/>
            <a:ext cx="2382679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Hiring Time Reduced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35330" y="5296257"/>
            <a:ext cx="2382679" cy="23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Company X reported a significant 40% reduction in their average hiring time after integrating our portal into their recruitment strategy.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3380542" y="3557945"/>
            <a:ext cx="2382798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 Weeks</a:t>
            </a:r>
            <a:endParaRPr lang="en-US" sz="5450" dirty="0"/>
          </a:p>
        </p:txBody>
      </p:sp>
      <p:sp>
        <p:nvSpPr>
          <p:cNvPr id="9" name="Text 6"/>
          <p:cNvSpPr/>
          <p:nvPr/>
        </p:nvSpPr>
        <p:spPr>
          <a:xfrm>
            <a:off x="3380542" y="4513778"/>
            <a:ext cx="238279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Job Found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3380542" y="4968002"/>
            <a:ext cx="2382798" cy="23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Job seeker Y successfully secured a new role within just two weeks, thanks to the personalized job alerts and streamlined application process.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025872" y="3557945"/>
            <a:ext cx="2382798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10K+</a:t>
            </a:r>
            <a:endParaRPr lang="en-US" sz="5450" dirty="0"/>
          </a:p>
        </p:txBody>
      </p:sp>
      <p:sp>
        <p:nvSpPr>
          <p:cNvPr id="12" name="Text 9"/>
          <p:cNvSpPr/>
          <p:nvPr/>
        </p:nvSpPr>
        <p:spPr>
          <a:xfrm>
            <a:off x="6025872" y="4513778"/>
            <a:ext cx="238279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Active Users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6025872" y="4968002"/>
            <a:ext cx="2382798" cy="2017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portal boasts over 10,000 active users monthly, demonstrating its growing reach and effectiveness in the job market.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878</Words>
  <Application>Microsoft Office PowerPoint</Application>
  <PresentationFormat>Custom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DM Sans</vt:lpstr>
      <vt:lpstr>Calibri Light</vt:lpstr>
      <vt:lpstr>Libre Baskerville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Animesh Deep</dc:creator>
  <cp:lastModifiedBy>Animesh Deep</cp:lastModifiedBy>
  <cp:revision>2</cp:revision>
  <dcterms:created xsi:type="dcterms:W3CDTF">2025-11-25T08:51:24Z</dcterms:created>
  <dcterms:modified xsi:type="dcterms:W3CDTF">2025-11-25T08:54:26Z</dcterms:modified>
</cp:coreProperties>
</file>